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Merriweather Black"/>
      <p:bold r:id="rId17"/>
      <p:boldItalic r:id="rId18"/>
    </p:embeddedFont>
    <p:embeddedFont>
      <p:font typeface="Merriweather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erriweather-bold.fntdata"/><Relationship Id="rId11" Type="http://schemas.openxmlformats.org/officeDocument/2006/relationships/slide" Target="slides/slide6.xml"/><Relationship Id="rId22" Type="http://schemas.openxmlformats.org/officeDocument/2006/relationships/font" Target="fonts/Merriweather-boldItalic.fntdata"/><Relationship Id="rId10" Type="http://schemas.openxmlformats.org/officeDocument/2006/relationships/slide" Target="slides/slide5.xml"/><Relationship Id="rId21" Type="http://schemas.openxmlformats.org/officeDocument/2006/relationships/font" Target="fonts/Merriweather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erriweatherBlack-bold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Merriweather-regular.fntdata"/><Relationship Id="rId6" Type="http://schemas.openxmlformats.org/officeDocument/2006/relationships/slide" Target="slides/slide1.xml"/><Relationship Id="rId18" Type="http://schemas.openxmlformats.org/officeDocument/2006/relationships/font" Target="fonts/MerriweatherBlack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f11687a4e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1f11687a4e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1daec84a8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1daec84a8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1f11687a4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1f11687a4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daec84a8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daec84a8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1daec84a8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1daec84a8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daec84a8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1daec84a8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daec84a8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1daec84a8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daec84a8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daec84a8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daec84a8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daec84a8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daec84a8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1daec84a8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6DB"/>
            </a:gs>
            <a:gs pos="100000">
              <a:srgbClr val="FAD25C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-185925" y="322250"/>
            <a:ext cx="6167700" cy="121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980000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MatchBook</a:t>
            </a:r>
            <a:endParaRPr sz="6000">
              <a:solidFill>
                <a:srgbClr val="980000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6325025" y="2483325"/>
            <a:ext cx="2622300" cy="21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>
                <a:latin typeface="Merriweather"/>
                <a:ea typeface="Merriweather"/>
                <a:cs typeface="Merriweather"/>
                <a:sym typeface="Merriweather"/>
              </a:rPr>
              <a:t>Realizado por: </a:t>
            </a:r>
            <a:r>
              <a:rPr lang="es" sz="2300">
                <a:latin typeface="Merriweather"/>
                <a:ea typeface="Merriweather"/>
                <a:cs typeface="Merriweather"/>
                <a:sym typeface="Merriweather"/>
              </a:rPr>
              <a:t>Álvaro Polo, Eduardo Calvo, Santiago Estrela, Estanis Aliaga y Pablo Navarro</a:t>
            </a:r>
            <a:endParaRPr sz="23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134" y="173526"/>
            <a:ext cx="2687990" cy="163367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979150" y="1407000"/>
            <a:ext cx="402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u="sng"/>
              <a:t>Una </a:t>
            </a:r>
            <a:r>
              <a:rPr b="1" i="1" lang="es" u="sng"/>
              <a:t>Aplicación</a:t>
            </a:r>
            <a:r>
              <a:rPr b="1" i="1" lang="es" u="sng"/>
              <a:t> que te </a:t>
            </a:r>
            <a:r>
              <a:rPr b="1" i="1" lang="es" u="sng"/>
              <a:t>enamorará</a:t>
            </a:r>
            <a:r>
              <a:rPr b="1" i="1" lang="es" u="sng"/>
              <a:t> al leerla~</a:t>
            </a:r>
            <a:endParaRPr b="1" i="1" u="sng"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875" y="1807200"/>
            <a:ext cx="4728627" cy="3156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6DB"/>
            </a:gs>
            <a:gs pos="100000">
              <a:srgbClr val="FAD25C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269250" y="163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220" u="sng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Perfil de usuario</a:t>
            </a:r>
            <a:endParaRPr sz="3220" u="sng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22" name="Google Shape;122;p22"/>
          <p:cNvPicPr preferRelativeResize="0"/>
          <p:nvPr/>
        </p:nvPicPr>
        <p:blipFill rotWithShape="1">
          <a:blip r:embed="rId3">
            <a:alphaModFix/>
          </a:blip>
          <a:srcRect b="22314" l="-8927" r="14158" t="-16707"/>
          <a:stretch/>
        </p:blipFill>
        <p:spPr>
          <a:xfrm>
            <a:off x="5377550" y="-384903"/>
            <a:ext cx="2178526" cy="131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600" y="1000200"/>
            <a:ext cx="7563125" cy="386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6DB"/>
            </a:gs>
            <a:gs pos="100000">
              <a:srgbClr val="FAD25C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2711675" y="2035725"/>
            <a:ext cx="33444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s" sz="2425">
                <a:latin typeface="Merriweather"/>
                <a:ea typeface="Merriweather"/>
                <a:cs typeface="Merriweather"/>
                <a:sym typeface="Merriweather"/>
              </a:rPr>
              <a:t>¿Dudas, cuestiones?</a:t>
            </a:r>
            <a:endParaRPr b="1" sz="2425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6DB"/>
            </a:gs>
            <a:gs pos="100000">
              <a:srgbClr val="FAD25C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466950" y="418325"/>
            <a:ext cx="459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3220" u="sng">
                <a:solidFill>
                  <a:srgbClr val="CC0000"/>
                </a:solidFill>
                <a:latin typeface="Merriweather"/>
                <a:ea typeface="Merriweather"/>
                <a:cs typeface="Merriweather"/>
                <a:sym typeface="Merriweather"/>
              </a:rPr>
              <a:t>Antes de empezar…</a:t>
            </a:r>
            <a:endParaRPr b="1" sz="3220" u="sng">
              <a:solidFill>
                <a:srgbClr val="CC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537700" y="2978913"/>
            <a:ext cx="655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3400">
                <a:solidFill>
                  <a:srgbClr val="980000"/>
                </a:solidFill>
                <a:latin typeface="Merriweather"/>
                <a:ea typeface="Merriweather"/>
                <a:cs typeface="Merriweather"/>
                <a:sym typeface="Merriweather"/>
              </a:rPr>
              <a:t>¿Que es</a:t>
            </a:r>
            <a:r>
              <a:rPr lang="es" sz="3400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s" sz="3400">
                <a:solidFill>
                  <a:srgbClr val="4A86E8"/>
                </a:solidFill>
                <a:latin typeface="Merriweather"/>
                <a:ea typeface="Merriweather"/>
                <a:cs typeface="Merriweather"/>
                <a:sym typeface="Merriweather"/>
              </a:rPr>
              <a:t>Match</a:t>
            </a:r>
            <a:r>
              <a:rPr lang="es" sz="3400">
                <a:latin typeface="Merriweather"/>
                <a:ea typeface="Merriweather"/>
                <a:cs typeface="Merriweather"/>
                <a:sym typeface="Merriweather"/>
              </a:rPr>
              <a:t>Book</a:t>
            </a:r>
            <a:r>
              <a:rPr lang="es" sz="3400">
                <a:solidFill>
                  <a:srgbClr val="980000"/>
                </a:solidFill>
                <a:latin typeface="Merriweather"/>
                <a:ea typeface="Merriweather"/>
                <a:cs typeface="Merriweather"/>
                <a:sym typeface="Merriweather"/>
              </a:rPr>
              <a:t>?</a:t>
            </a:r>
            <a:endParaRPr sz="3400">
              <a:solidFill>
                <a:srgbClr val="98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5126" y="2232400"/>
            <a:ext cx="2358250" cy="143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4">
            <a:alphaModFix/>
          </a:blip>
          <a:srcRect b="3297" l="0" r="0" t="0"/>
          <a:stretch/>
        </p:blipFill>
        <p:spPr>
          <a:xfrm>
            <a:off x="5391100" y="1659700"/>
            <a:ext cx="3320500" cy="321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6DB"/>
            </a:gs>
            <a:gs pos="100000">
              <a:srgbClr val="FAD25C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283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3220" u="sng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Funcionalidades</a:t>
            </a:r>
            <a:endParaRPr b="1" sz="3220" u="sng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54150" y="12869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rgbClr val="980000"/>
                </a:solidFill>
                <a:latin typeface="Merriweather"/>
                <a:ea typeface="Merriweather"/>
                <a:cs typeface="Merriweather"/>
                <a:sym typeface="Merriweather"/>
              </a:rPr>
              <a:t>1-	</a:t>
            </a:r>
            <a:r>
              <a:rPr lang="es" sz="2200">
                <a:solidFill>
                  <a:srgbClr val="980000"/>
                </a:solidFill>
                <a:latin typeface="Merriweather"/>
                <a:ea typeface="Merriweather"/>
                <a:cs typeface="Merriweather"/>
                <a:sym typeface="Merriweather"/>
              </a:rPr>
              <a:t>Inicio de </a:t>
            </a:r>
            <a:r>
              <a:rPr lang="es" sz="2200">
                <a:solidFill>
                  <a:srgbClr val="980000"/>
                </a:solidFill>
                <a:latin typeface="Merriweather"/>
                <a:ea typeface="Merriweather"/>
                <a:cs typeface="Merriweather"/>
                <a:sym typeface="Merriweather"/>
              </a:rPr>
              <a:t>Sesión.</a:t>
            </a:r>
            <a:endParaRPr sz="2200">
              <a:solidFill>
                <a:srgbClr val="98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rgbClr val="980000"/>
                </a:solidFill>
                <a:latin typeface="Merriweather"/>
                <a:ea typeface="Merriweather"/>
                <a:cs typeface="Merriweather"/>
                <a:sym typeface="Merriweather"/>
              </a:rPr>
              <a:t>2-</a:t>
            </a:r>
            <a:r>
              <a:rPr lang="es" sz="2200">
                <a:solidFill>
                  <a:srgbClr val="980000"/>
                </a:solidFill>
                <a:latin typeface="Merriweather"/>
                <a:ea typeface="Merriweather"/>
                <a:cs typeface="Merriweather"/>
                <a:sym typeface="Merriweather"/>
              </a:rPr>
              <a:t>	</a:t>
            </a:r>
            <a:r>
              <a:rPr lang="es" sz="2200">
                <a:solidFill>
                  <a:srgbClr val="980000"/>
                </a:solidFill>
                <a:latin typeface="Merriweather"/>
                <a:ea typeface="Merriweather"/>
                <a:cs typeface="Merriweather"/>
                <a:sym typeface="Merriweather"/>
              </a:rPr>
              <a:t>Pantalla Principal.</a:t>
            </a:r>
            <a:endParaRPr sz="2200">
              <a:solidFill>
                <a:srgbClr val="98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rgbClr val="980000"/>
                </a:solidFill>
                <a:latin typeface="Merriweather"/>
                <a:ea typeface="Merriweather"/>
                <a:cs typeface="Merriweather"/>
                <a:sym typeface="Merriweather"/>
              </a:rPr>
              <a:t>3-</a:t>
            </a:r>
            <a:r>
              <a:rPr lang="es" sz="2200">
                <a:solidFill>
                  <a:srgbClr val="980000"/>
                </a:solidFill>
                <a:latin typeface="Merriweather"/>
                <a:ea typeface="Merriweather"/>
                <a:cs typeface="Merriweather"/>
                <a:sym typeface="Merriweather"/>
              </a:rPr>
              <a:t>	Mi biblioteca.</a:t>
            </a:r>
            <a:endParaRPr sz="2200">
              <a:solidFill>
                <a:srgbClr val="98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rgbClr val="980000"/>
                </a:solidFill>
                <a:latin typeface="Merriweather"/>
                <a:ea typeface="Merriweather"/>
                <a:cs typeface="Merriweather"/>
                <a:sym typeface="Merriweather"/>
              </a:rPr>
              <a:t>4-</a:t>
            </a:r>
            <a:r>
              <a:rPr lang="es" sz="2200">
                <a:solidFill>
                  <a:srgbClr val="980000"/>
                </a:solidFill>
                <a:latin typeface="Merriweather"/>
                <a:ea typeface="Merriweather"/>
                <a:cs typeface="Merriweather"/>
                <a:sym typeface="Merriweather"/>
              </a:rPr>
              <a:t>	Foro de reseñas.</a:t>
            </a:r>
            <a:endParaRPr sz="2200">
              <a:solidFill>
                <a:srgbClr val="98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rgbClr val="980000"/>
                </a:solidFill>
                <a:latin typeface="Merriweather"/>
                <a:ea typeface="Merriweather"/>
                <a:cs typeface="Merriweather"/>
                <a:sym typeface="Merriweather"/>
              </a:rPr>
              <a:t>5- </a:t>
            </a:r>
            <a:r>
              <a:rPr lang="es" sz="2200">
                <a:solidFill>
                  <a:srgbClr val="980000"/>
                </a:solidFill>
                <a:latin typeface="Merriweather"/>
                <a:ea typeface="Merriweather"/>
                <a:cs typeface="Merriweather"/>
                <a:sym typeface="Merriweather"/>
              </a:rPr>
              <a:t>	Perfil de usuario.</a:t>
            </a:r>
            <a:endParaRPr sz="2200">
              <a:solidFill>
                <a:srgbClr val="98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4750" y="-140675"/>
            <a:ext cx="2722601" cy="165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6DB"/>
            </a:gs>
            <a:gs pos="100000">
              <a:srgbClr val="FAD25C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159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220" u="sng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Inicio de </a:t>
            </a:r>
            <a:r>
              <a:rPr lang="es" sz="3220" u="sng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Sesión</a:t>
            </a:r>
            <a:endParaRPr sz="3220" u="sng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600" y="-423675"/>
            <a:ext cx="2722601" cy="165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 rotWithShape="1">
          <a:blip r:embed="rId4">
            <a:alphaModFix/>
          </a:blip>
          <a:srcRect b="-140" l="0" r="0" t="0"/>
          <a:stretch/>
        </p:blipFill>
        <p:spPr>
          <a:xfrm>
            <a:off x="683975" y="942125"/>
            <a:ext cx="7705299" cy="395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975" y="942124"/>
            <a:ext cx="7705299" cy="395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6DB"/>
            </a:gs>
            <a:gs pos="100000">
              <a:srgbClr val="FAD25C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212550" y="133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220" u="sng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Pantalla principal</a:t>
            </a:r>
            <a:endParaRPr sz="3220" u="sng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900" y="-345850"/>
            <a:ext cx="2582901" cy="156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650" y="857225"/>
            <a:ext cx="7725852" cy="42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6DB"/>
            </a:gs>
            <a:gs pos="100000">
              <a:srgbClr val="FAD25C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132000" y="1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220" u="sng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Mi Biblioteca</a:t>
            </a:r>
            <a:endParaRPr sz="3220" u="sng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8675" y="-376987"/>
            <a:ext cx="2722601" cy="165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5200" y="967550"/>
            <a:ext cx="7082026" cy="405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6DB"/>
            </a:gs>
            <a:gs pos="100000">
              <a:srgbClr val="FAD25C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283400" y="21638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220" u="sng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Mis Libros</a:t>
            </a:r>
            <a:endParaRPr sz="3220" u="sng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3700" y="-324612"/>
            <a:ext cx="2722601" cy="165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025" y="1046825"/>
            <a:ext cx="7775951" cy="397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6DB"/>
            </a:gs>
            <a:gs pos="100000">
              <a:srgbClr val="FAD25C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196600" y="209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220" u="sng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Foro de lectores</a:t>
            </a:r>
            <a:endParaRPr sz="3220" u="sng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9750" y="-211438"/>
            <a:ext cx="2326801" cy="141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969" y="951800"/>
            <a:ext cx="7853855" cy="401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6DB"/>
            </a:gs>
            <a:gs pos="100000">
              <a:srgbClr val="FAD25C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269250" y="163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220" u="sng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Perfil de usuario</a:t>
            </a:r>
            <a:endParaRPr sz="3220" u="sng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15" name="Google Shape;115;p21"/>
          <p:cNvPicPr preferRelativeResize="0"/>
          <p:nvPr/>
        </p:nvPicPr>
        <p:blipFill rotWithShape="1">
          <a:blip r:embed="rId3">
            <a:alphaModFix/>
          </a:blip>
          <a:srcRect b="22314" l="-8927" r="14158" t="-16707"/>
          <a:stretch/>
        </p:blipFill>
        <p:spPr>
          <a:xfrm>
            <a:off x="5377550" y="-384903"/>
            <a:ext cx="2178526" cy="131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600" y="1000200"/>
            <a:ext cx="7563125" cy="386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